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0" r:id="rId8"/>
    <p:sldId id="263" r:id="rId9"/>
    <p:sldId id="261" r:id="rId1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312" y="5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98C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98C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98C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98C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98C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0307" y="233681"/>
            <a:ext cx="7016115" cy="9413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86963" y="6453688"/>
            <a:ext cx="17780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8898C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6800" y="1367656"/>
            <a:ext cx="7010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dirty="0"/>
              <a:t>IoT based Gas Leakage Detection System</a:t>
            </a:r>
            <a:endParaRPr sz="2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851" y="1589512"/>
            <a:ext cx="1374775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858" y="4413707"/>
            <a:ext cx="1479549" cy="1841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32179" y="3025070"/>
            <a:ext cx="3368821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0B5394"/>
                </a:solidFill>
                <a:latin typeface="Times New Roman"/>
                <a:cs typeface="Times New Roman"/>
              </a:rPr>
              <a:t>PROJECT</a:t>
            </a:r>
            <a:r>
              <a:rPr sz="1700" b="1" spc="-4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700" b="1" spc="-10" dirty="0">
                <a:solidFill>
                  <a:srgbClr val="0B5394"/>
                </a:solidFill>
                <a:latin typeface="Times New Roman"/>
                <a:cs typeface="Times New Roman"/>
              </a:rPr>
              <a:t>MEMBERS</a:t>
            </a: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00" spc="-50" dirty="0">
                <a:latin typeface="Segoe UI Symbol"/>
                <a:cs typeface="Segoe UI Symbol"/>
              </a:rPr>
              <a:t>❖</a:t>
            </a:r>
            <a:r>
              <a:rPr lang="en-US" sz="1700" spc="-50" dirty="0">
                <a:latin typeface="Segoe UI Symbol"/>
                <a:cs typeface="Segoe UI Symbol"/>
              </a:rPr>
              <a:t> </a:t>
            </a:r>
            <a:r>
              <a:rPr lang="en-US" sz="17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DHARNISH B M  (23ITR029)</a:t>
            </a:r>
            <a:endParaRPr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7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❖</a:t>
            </a:r>
            <a:r>
              <a:rPr lang="en-US" sz="17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ARUN S  (23ITR007)</a:t>
            </a:r>
            <a:endParaRPr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7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❖</a:t>
            </a:r>
            <a:r>
              <a:rPr lang="en-US" sz="17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DEEPIKA B  (23ITR022)</a:t>
            </a:r>
            <a:endParaRPr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55904F5-8E45-E576-7D79-23B08D3FAB72}"/>
              </a:ext>
            </a:extLst>
          </p:cNvPr>
          <p:cNvSpPr txBox="1"/>
          <p:nvPr/>
        </p:nvSpPr>
        <p:spPr>
          <a:xfrm>
            <a:off x="4658683" y="4798936"/>
            <a:ext cx="3368821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0B5394"/>
                </a:solidFill>
                <a:latin typeface="Times New Roman"/>
                <a:cs typeface="Times New Roman"/>
              </a:rPr>
              <a:t>PROJECT</a:t>
            </a:r>
            <a:r>
              <a:rPr sz="1700" b="1" spc="-4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lang="en-IN" sz="1700" b="1" spc="-10" dirty="0">
                <a:solidFill>
                  <a:srgbClr val="0B5394"/>
                </a:solidFill>
                <a:latin typeface="Times New Roman"/>
                <a:cs typeface="Times New Roman"/>
              </a:rPr>
              <a:t>GUIDE</a:t>
            </a:r>
          </a:p>
          <a:p>
            <a:pPr marL="92075">
              <a:lnSpc>
                <a:spcPct val="100000"/>
              </a:lnSpc>
              <a:spcBef>
                <a:spcPts val="100"/>
              </a:spcBef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700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9DD18C-6289-A575-E723-70309AFF9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48306"/>
              </p:ext>
            </p:extLst>
          </p:nvPr>
        </p:nvGraphicFramePr>
        <p:xfrm>
          <a:off x="4678561" y="5235749"/>
          <a:ext cx="3801990" cy="513080"/>
        </p:xfrm>
        <a:graphic>
          <a:graphicData uri="http://schemas.openxmlformats.org/drawingml/2006/table">
            <a:tbl>
              <a:tblPr/>
              <a:tblGrid>
                <a:gridCol w="3801990">
                  <a:extLst>
                    <a:ext uri="{9D8B030D-6E8A-4147-A177-3AD203B41FA5}">
                      <a16:colId xmlns:a16="http://schemas.microsoft.com/office/drawing/2014/main" val="3202438493"/>
                    </a:ext>
                  </a:extLst>
                </a:gridCol>
              </a:tblGrid>
              <a:tr h="312876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b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IN" sz="20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r>
                        <a:rPr lang="en-IN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Ms. </a:t>
                      </a: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R. SANDHIYA</a:t>
                      </a:r>
                      <a:endParaRPr lang="en-IN" sz="2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700" marR="12700" marT="12700" marB="127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4116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5"/>
            <a:ext cx="12192000" cy="68519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9022" rIns="0" bIns="0" rtlCol="0">
            <a:spAutoFit/>
          </a:bodyPr>
          <a:lstStyle/>
          <a:p>
            <a:pPr marL="130048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C10008"/>
                </a:solidFill>
                <a:latin typeface="Times New Roman"/>
                <a:cs typeface="Times New Roman"/>
              </a:rPr>
              <a:t>Problem</a:t>
            </a:r>
            <a:r>
              <a:rPr spc="380" dirty="0">
                <a:solidFill>
                  <a:srgbClr val="C10008"/>
                </a:solidFill>
                <a:latin typeface="Times New Roman"/>
                <a:cs typeface="Times New Roman"/>
              </a:rPr>
              <a:t> </a:t>
            </a:r>
            <a:r>
              <a:rPr spc="40" dirty="0">
                <a:solidFill>
                  <a:srgbClr val="D10001"/>
                </a:solidFill>
                <a:latin typeface="Times New Roman"/>
                <a:cs typeface="Times New Roman"/>
              </a:rPr>
              <a:t>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2095E-ACB4-26F2-676C-88AB4431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2" r="8995" b="11429"/>
          <a:stretch>
            <a:fillRect/>
          </a:stretch>
        </p:blipFill>
        <p:spPr>
          <a:xfrm>
            <a:off x="9891252" y="0"/>
            <a:ext cx="22860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93454-173F-1FC7-38F9-F502AF15B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92" y="838200"/>
            <a:ext cx="114300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6648E-FE5E-D192-04B0-EB35F185E6AB}"/>
              </a:ext>
            </a:extLst>
          </p:cNvPr>
          <p:cNvSpPr txBox="1"/>
          <p:nvPr/>
        </p:nvSpPr>
        <p:spPr>
          <a:xfrm>
            <a:off x="1676401" y="2021856"/>
            <a:ext cx="83820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LPG (Liquefied Petroleum Gas) is commonly used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households and industries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cooking and heating.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Accidental gas leaks can occur due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faulty pipes, regulators, or valves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Undetected leakages can lead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explosions, fire hazards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even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posing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serious threat to human life and property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leakages are often undetected until the gas concentration reaches dangerous levels, potentially leading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explosions, fire hazards, or poisoning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36DB76-8C7E-4D87-23E6-D4A2899FD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925" y="4419599"/>
            <a:ext cx="2590800" cy="24839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9EE912-11E5-1FF4-9783-5CDC97A1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668CBB6-E299-BB23-E72F-E47C64D5E0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195" y="0"/>
            <a:ext cx="12192000" cy="6851904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9630325-5322-6FF1-B749-48B20CA3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-152400"/>
            <a:ext cx="7848600" cy="1553244"/>
          </a:xfrm>
          <a:prstGeom prst="rect">
            <a:avLst/>
          </a:prstGeom>
        </p:spPr>
        <p:txBody>
          <a:bodyPr vert="horz" wrap="square" lIns="0" tIns="319022" rIns="0" bIns="0" rtlCol="0">
            <a:spAutoFit/>
          </a:bodyPr>
          <a:lstStyle/>
          <a:p>
            <a:pPr marL="1300480" algn="ctr">
              <a:lnSpc>
                <a:spcPct val="100000"/>
              </a:lnSpc>
              <a:spcBef>
                <a:spcPts val="100"/>
              </a:spcBef>
            </a:pPr>
            <a:r>
              <a:rPr lang="en-IN" spc="70" dirty="0">
                <a:solidFill>
                  <a:srgbClr val="C10008"/>
                </a:solidFill>
                <a:latin typeface="Times New Roman"/>
                <a:cs typeface="Times New Roman"/>
              </a:rPr>
              <a:t>Accidents caused by </a:t>
            </a:r>
            <a:br>
              <a:rPr lang="en-IN" spc="70" dirty="0">
                <a:solidFill>
                  <a:srgbClr val="C10008"/>
                </a:solidFill>
                <a:latin typeface="Times New Roman"/>
                <a:cs typeface="Times New Roman"/>
              </a:rPr>
            </a:br>
            <a:r>
              <a:rPr lang="en-IN" spc="70" dirty="0">
                <a:solidFill>
                  <a:srgbClr val="C10008"/>
                </a:solidFill>
                <a:latin typeface="Times New Roman"/>
                <a:cs typeface="Times New Roman"/>
              </a:rPr>
              <a:t>Gas Leakage</a:t>
            </a:r>
            <a:endParaRPr spc="40" dirty="0">
              <a:solidFill>
                <a:srgbClr val="D1000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5E540-9BAE-5448-D277-3C5BCBAC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5000"/>
            <a:ext cx="3048000" cy="2029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2A92C1-A422-F73A-3504-DBD2F8A8078C}"/>
              </a:ext>
            </a:extLst>
          </p:cNvPr>
          <p:cNvSpPr txBox="1"/>
          <p:nvPr/>
        </p:nvSpPr>
        <p:spPr>
          <a:xfrm>
            <a:off x="623411" y="4145170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750"/>
              </a:spcBef>
              <a:spcAft>
                <a:spcPts val="750"/>
              </a:spcAft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gas leak incidents rose to 30 ; maximum in Gujarat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F1929-30F4-E5B5-B1AF-44854CE2A077}"/>
              </a:ext>
            </a:extLst>
          </p:cNvPr>
          <p:cNvSpPr txBox="1"/>
          <p:nvPr/>
        </p:nvSpPr>
        <p:spPr>
          <a:xfrm>
            <a:off x="3826907" y="4042306"/>
            <a:ext cx="4391977" cy="139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50"/>
              </a:lnSpc>
              <a:spcAft>
                <a:spcPts val="600"/>
              </a:spcAft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 Leak, Then Blast: CCTV Shows Moments After Jaipur Crash That Killed 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36C342-771E-3F3E-F7A8-63731E3FE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905000"/>
            <a:ext cx="3352800" cy="2029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BA4752-CE53-F81C-84D9-A4E1BF4BB544}"/>
              </a:ext>
            </a:extLst>
          </p:cNvPr>
          <p:cNvSpPr txBox="1"/>
          <p:nvPr/>
        </p:nvSpPr>
        <p:spPr>
          <a:xfrm>
            <a:off x="8097915" y="4071895"/>
            <a:ext cx="4114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00"/>
              </a:lnSpc>
              <a:spcBef>
                <a:spcPts val="1500"/>
              </a:spcBef>
              <a:buNone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 leak triggers fire in Delhi house: 6 people jump for safety, including 2 women and a minor; all </a:t>
            </a:r>
            <a:r>
              <a:rPr lang="en-US" sz="24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hospitalised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AD5A96-6589-4775-594C-CE8A38FF2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1858770"/>
            <a:ext cx="3699989" cy="202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1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554" rIns="0" bIns="0" rtlCol="0">
            <a:spAutoFit/>
          </a:bodyPr>
          <a:lstStyle/>
          <a:p>
            <a:pPr marL="22326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70BC3-B974-D529-2532-713BF9F87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066800"/>
            <a:ext cx="9525001" cy="579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00130-A0A5-7684-DF17-EA1B62DA0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069" y="29497"/>
            <a:ext cx="2222731" cy="16469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2800" y="345485"/>
            <a:ext cx="70161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0" dirty="0"/>
              <a:t>Existing Vs Proposed Solution</a:t>
            </a:r>
            <a:endParaRPr spc="-20" dirty="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D1EC0-CF63-A2E4-FA13-8B94814F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88" b="17912"/>
          <a:stretch>
            <a:fillRect/>
          </a:stretch>
        </p:blipFill>
        <p:spPr>
          <a:xfrm>
            <a:off x="1447800" y="973862"/>
            <a:ext cx="10058400" cy="58841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91FC2-2DE3-13E2-5DD5-1D8189A5A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52BA18-39A1-AE5A-766F-1E87BDF116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Software</a:t>
            </a:r>
            <a:r>
              <a:rPr spc="-95" dirty="0"/>
              <a:t> </a:t>
            </a:r>
            <a:r>
              <a:rPr dirty="0"/>
              <a:t>/</a:t>
            </a:r>
            <a:r>
              <a:rPr spc="-90" dirty="0"/>
              <a:t> </a:t>
            </a:r>
            <a:r>
              <a:rPr dirty="0"/>
              <a:t>Hardware</a:t>
            </a:r>
            <a:r>
              <a:rPr spc="-95" dirty="0"/>
              <a:t> </a:t>
            </a:r>
            <a:r>
              <a:rPr dirty="0"/>
              <a:t>Tools</a:t>
            </a:r>
            <a:r>
              <a:rPr spc="-90" dirty="0"/>
              <a:t> </a:t>
            </a:r>
            <a:r>
              <a:rPr spc="-20" dirty="0"/>
              <a:t>used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ABA8EE7-EFA9-0215-DB1C-87C9B4C77D1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A9B6F-9A1A-0967-F38B-6A303BFF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0" t="19801" r="5000" b="8617"/>
          <a:stretch>
            <a:fillRect/>
          </a:stretch>
        </p:blipFill>
        <p:spPr>
          <a:xfrm>
            <a:off x="838200" y="1175003"/>
            <a:ext cx="7391400" cy="527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49F69-F13B-C7C5-A55C-21481586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23" t="7728" r="7387" b="8954"/>
          <a:stretch>
            <a:fillRect/>
          </a:stretch>
        </p:blipFill>
        <p:spPr>
          <a:xfrm>
            <a:off x="8229600" y="1421356"/>
            <a:ext cx="3962400" cy="49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9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2242" y="0"/>
            <a:ext cx="7016115" cy="941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09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Implementation</a:t>
            </a:r>
            <a:r>
              <a:rPr spc="-204" dirty="0"/>
              <a:t> </a:t>
            </a:r>
            <a:r>
              <a:rPr spc="-10" dirty="0"/>
              <a:t>Details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22838-7408-CD22-34AF-21D4C2B1AA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5" t="10257" r="4861" b="6801"/>
          <a:stretch>
            <a:fillRect/>
          </a:stretch>
        </p:blipFill>
        <p:spPr>
          <a:xfrm>
            <a:off x="1371600" y="838200"/>
            <a:ext cx="9677400" cy="57861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139D-5E7C-5EE4-24D9-3EA875D58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9491D97-6EF7-D3B9-DEF7-874E843B05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6200" y="304800"/>
            <a:ext cx="70161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0925">
              <a:lnSpc>
                <a:spcPct val="100000"/>
              </a:lnSpc>
              <a:spcBef>
                <a:spcPts val="100"/>
              </a:spcBef>
            </a:pPr>
            <a:r>
              <a:rPr lang="en-IN" spc="-10" dirty="0"/>
              <a:t>Feasibility 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17B0A93-7895-2BE3-C3AE-C20D1773AAF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CC6BD-72FC-4E39-7E03-16201713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45597"/>
            <a:ext cx="9448800" cy="5626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F351D7-73AB-3E26-CC70-A59B8EA1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617" y="0"/>
            <a:ext cx="2459395" cy="19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939AD-B087-0486-CA1A-5AAC38DA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3440114"/>
            <a:ext cx="291943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5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9872" y="3077983"/>
            <a:ext cx="25527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spc="-25" dirty="0"/>
              <a:t> </a:t>
            </a:r>
            <a:r>
              <a:rPr spc="-20" dirty="0"/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196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 Symbol</vt:lpstr>
      <vt:lpstr>Times New Roman</vt:lpstr>
      <vt:lpstr>Wingdings</vt:lpstr>
      <vt:lpstr>Office Theme</vt:lpstr>
      <vt:lpstr>IoT based Gas Leakage Detection System</vt:lpstr>
      <vt:lpstr>Problem Description</vt:lpstr>
      <vt:lpstr>Accidents caused by  Gas Leakage</vt:lpstr>
      <vt:lpstr>Objectives</vt:lpstr>
      <vt:lpstr>Existing Vs Proposed Solution</vt:lpstr>
      <vt:lpstr>Software / Hardware Tools used</vt:lpstr>
      <vt:lpstr>Implementation Details</vt:lpstr>
      <vt:lpstr>Feasibility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DEEPIKA</dc:creator>
  <cp:lastModifiedBy>Dharnish BM</cp:lastModifiedBy>
  <cp:revision>7</cp:revision>
  <dcterms:created xsi:type="dcterms:W3CDTF">2025-07-18T15:25:15Z</dcterms:created>
  <dcterms:modified xsi:type="dcterms:W3CDTF">2025-07-19T03:34:08Z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2025-07-18T00:00:00Z</vt:filetime>
  </property>
  <property fmtid="{D5CDD505-2E9C-101B-9397-08002B2CF9AE}" pid="3" name="Creator">
    <vt:lpwstr>Google</vt:lpwstr>
  </property>
  <property fmtid="{D5CDD505-2E9C-101B-9397-08002B2CF9AE}" pid="4" name="LastSaved">
    <vt:filetime>2025-07-18T00:00:00Z</vt:filetime>
  </property>
</Properties>
</file>